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5" r:id="rId10"/>
    <p:sldId id="268" r:id="rId11"/>
    <p:sldId id="270" r:id="rId12"/>
    <p:sldId id="269" r:id="rId13"/>
    <p:sldId id="266" r:id="rId14"/>
    <p:sldId id="26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kshinamoorthi, Soundararajan" initials="DS" lastIdx="1" clrIdx="0">
    <p:extLst>
      <p:ext uri="{19B8F6BF-5375-455C-9EA6-DF929625EA0E}">
        <p15:presenceInfo xmlns:p15="http://schemas.microsoft.com/office/powerpoint/2012/main" userId="S-1-5-21-2053929589-1853779057-1842888061-734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5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55CD3-D416-4DE7-8C31-105330BA266C}" type="doc">
      <dgm:prSet loTypeId="urn:microsoft.com/office/officeart/2005/8/layout/matrix2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4F72E4-0729-4115-9A73-3E36FCB7E5C3}">
      <dgm:prSet phldrT="[Text]" custT="1"/>
      <dgm:spPr/>
      <dgm:t>
        <a:bodyPr anchor="t" anchorCtr="0"/>
        <a:lstStyle/>
        <a:p>
          <a:pPr algn="l">
            <a:lnSpc>
              <a:spcPct val="100000"/>
            </a:lnSpc>
          </a:pPr>
          <a:r>
            <a:rPr lang="en-US" sz="1600" dirty="0" smtClean="0"/>
            <a:t>Idealistic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Expert systems 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Belief networks</a:t>
          </a:r>
        </a:p>
        <a:p>
          <a:pPr algn="l">
            <a:lnSpc>
              <a:spcPct val="90000"/>
            </a:lnSpc>
          </a:pPr>
          <a:r>
            <a:rPr lang="en-US" sz="1200" dirty="0" smtClean="0"/>
            <a:t>Probabilistic networks</a:t>
          </a:r>
          <a:endParaRPr lang="en-US" sz="1200" dirty="0"/>
        </a:p>
      </dgm:t>
    </dgm:pt>
    <dgm:pt modelId="{A2D8F338-F746-4BDA-88A5-ED32C4DC05B9}" type="par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CE68784E-48AE-46AE-897B-95109AADA79C}" type="sibTrans" cxnId="{A7DF2803-4582-4E8D-835B-8D760872C782}">
      <dgm:prSet/>
      <dgm:spPr/>
      <dgm:t>
        <a:bodyPr/>
        <a:lstStyle/>
        <a:p>
          <a:pPr algn="l"/>
          <a:endParaRPr lang="en-US"/>
        </a:p>
      </dgm:t>
    </dgm:pt>
    <dgm:pt modelId="{BDD3459F-433A-4E28-8437-1F4BDA742B9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Spiritualistic</a:t>
          </a:r>
        </a:p>
        <a:p>
          <a:pPr algn="l"/>
          <a:r>
            <a:rPr lang="en-US" sz="1200" dirty="0" smtClean="0"/>
            <a:t>Syntactic pattern recognition</a:t>
          </a:r>
        </a:p>
        <a:p>
          <a:pPr algn="l"/>
          <a:r>
            <a:rPr lang="en-US" sz="1200" dirty="0" smtClean="0"/>
            <a:t>Structural pattern recognition</a:t>
          </a:r>
        </a:p>
        <a:p>
          <a:pPr algn="l"/>
          <a:r>
            <a:rPr lang="en-US" sz="1200" dirty="0" smtClean="0"/>
            <a:t>AI</a:t>
          </a:r>
          <a:endParaRPr lang="en-US" sz="1200" dirty="0"/>
        </a:p>
      </dgm:t>
    </dgm:pt>
    <dgm:pt modelId="{290EE23C-3148-471A-B617-3CB8F9CAD377}" type="par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3972DB8C-3792-45C3-BBFE-32162DECEBE5}" type="sibTrans" cxnId="{786D5A8E-A259-4B7F-82C2-4B8F873A0B84}">
      <dgm:prSet/>
      <dgm:spPr/>
      <dgm:t>
        <a:bodyPr/>
        <a:lstStyle/>
        <a:p>
          <a:pPr algn="l"/>
          <a:endParaRPr lang="en-US"/>
        </a:p>
      </dgm:t>
    </dgm:pt>
    <dgm:pt modelId="{701475F9-CAD1-46D4-96FC-E0DCF85DE806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Materialistic</a:t>
          </a:r>
        </a:p>
        <a:p>
          <a:pPr algn="l"/>
          <a:r>
            <a:rPr lang="en-US" sz="1200" dirty="0" smtClean="0"/>
            <a:t>Neural Networks Vision</a:t>
          </a:r>
          <a:endParaRPr lang="en-US" sz="1200" b="1" dirty="0"/>
        </a:p>
      </dgm:t>
    </dgm:pt>
    <dgm:pt modelId="{DE9F68DE-3D21-4E1B-97CB-C9F8949FE5AF}" type="par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E51C2E81-5FBC-4DE3-A47B-653DC6AF8E41}" type="sibTrans" cxnId="{CC426D18-2A32-4B38-BA12-22EF080BE7F9}">
      <dgm:prSet/>
      <dgm:spPr/>
      <dgm:t>
        <a:bodyPr/>
        <a:lstStyle/>
        <a:p>
          <a:pPr algn="l"/>
          <a:endParaRPr lang="en-US"/>
        </a:p>
      </dgm:t>
    </dgm:pt>
    <dgm:pt modelId="{3D970418-6042-45C1-816E-263B6316B877}">
      <dgm:prSet phldrT="[Text]" custT="1"/>
      <dgm:spPr/>
      <dgm:t>
        <a:bodyPr anchor="t" anchorCtr="0"/>
        <a:lstStyle/>
        <a:p>
          <a:pPr algn="l"/>
          <a:r>
            <a:rPr lang="en-US" sz="1600" dirty="0" smtClean="0"/>
            <a:t>Realistic</a:t>
          </a:r>
        </a:p>
        <a:p>
          <a:pPr algn="l"/>
          <a:r>
            <a:rPr lang="en-US" sz="1200" dirty="0" smtClean="0"/>
            <a:t>Grammatical Inference</a:t>
          </a:r>
        </a:p>
        <a:p>
          <a:pPr algn="l"/>
          <a:r>
            <a:rPr lang="en-US" sz="1200" dirty="0" smtClean="0"/>
            <a:t>Machine Learning</a:t>
          </a:r>
          <a:endParaRPr lang="en-US" sz="1200" dirty="0"/>
        </a:p>
      </dgm:t>
    </dgm:pt>
    <dgm:pt modelId="{3808D71E-05ED-4842-AE84-5CF80E8302A5}" type="par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4627C604-2F84-42A0-96DF-A0248A3CFD90}" type="sibTrans" cxnId="{A3BBB5BD-65D9-4951-A9C7-A2617A61595F}">
      <dgm:prSet/>
      <dgm:spPr/>
      <dgm:t>
        <a:bodyPr/>
        <a:lstStyle/>
        <a:p>
          <a:pPr algn="l"/>
          <a:endParaRPr lang="en-US"/>
        </a:p>
      </dgm:t>
    </dgm:pt>
    <dgm:pt modelId="{3D4E5B2C-026D-4595-8F28-EBE3CF481767}" type="pres">
      <dgm:prSet presAssocID="{E9A55CD3-D416-4DE7-8C31-105330BA266C}" presName="matrix" presStyleCnt="0">
        <dgm:presLayoutVars>
          <dgm:chMax val="1"/>
          <dgm:dir/>
          <dgm:resizeHandles val="exact"/>
        </dgm:presLayoutVars>
      </dgm:prSet>
      <dgm:spPr/>
    </dgm:pt>
    <dgm:pt modelId="{FDDF4E91-15DF-4E91-B9D6-76D434F8924D}" type="pres">
      <dgm:prSet presAssocID="{E9A55CD3-D416-4DE7-8C31-105330BA266C}" presName="axisShape" presStyleLbl="bgShp" presStyleIdx="0" presStyleCnt="1"/>
      <dgm:spPr/>
    </dgm:pt>
    <dgm:pt modelId="{F7BEC001-7AE2-49D5-B8A4-4E745558E1C2}" type="pres">
      <dgm:prSet presAssocID="{E9A55CD3-D416-4DE7-8C31-105330BA26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1DFA3-BBEE-4640-B877-2D81C34E799B}" type="pres">
      <dgm:prSet presAssocID="{E9A55CD3-D416-4DE7-8C31-105330BA26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2CC25-B6FE-4BEE-873E-70B43A676486}" type="pres">
      <dgm:prSet presAssocID="{E9A55CD3-D416-4DE7-8C31-105330BA26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83F7A-328F-43A4-8E93-38646F0A2961}" type="pres">
      <dgm:prSet presAssocID="{E9A55CD3-D416-4DE7-8C31-105330BA26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6D5A8E-A259-4B7F-82C2-4B8F873A0B84}" srcId="{E9A55CD3-D416-4DE7-8C31-105330BA266C}" destId="{BDD3459F-433A-4E28-8437-1F4BDA742B97}" srcOrd="1" destOrd="0" parTransId="{290EE23C-3148-471A-B617-3CB8F9CAD377}" sibTransId="{3972DB8C-3792-45C3-BBFE-32162DECEBE5}"/>
    <dgm:cxn modelId="{23EFB1D6-CE0E-4C6D-8F62-615B3FE05EFB}" type="presOf" srcId="{701475F9-CAD1-46D4-96FC-E0DCF85DE806}" destId="{8762CC25-B6FE-4BEE-873E-70B43A676486}" srcOrd="0" destOrd="0" presId="urn:microsoft.com/office/officeart/2005/8/layout/matrix2"/>
    <dgm:cxn modelId="{383F63DF-433F-4AA3-A697-59FD3C5AD2AC}" type="presOf" srcId="{D44F72E4-0729-4115-9A73-3E36FCB7E5C3}" destId="{F7BEC001-7AE2-49D5-B8A4-4E745558E1C2}" srcOrd="0" destOrd="0" presId="urn:microsoft.com/office/officeart/2005/8/layout/matrix2"/>
    <dgm:cxn modelId="{2116E40D-B793-4B39-A690-9A08B921BA74}" type="presOf" srcId="{E9A55CD3-D416-4DE7-8C31-105330BA266C}" destId="{3D4E5B2C-026D-4595-8F28-EBE3CF481767}" srcOrd="0" destOrd="0" presId="urn:microsoft.com/office/officeart/2005/8/layout/matrix2"/>
    <dgm:cxn modelId="{A7DF2803-4582-4E8D-835B-8D760872C782}" srcId="{E9A55CD3-D416-4DE7-8C31-105330BA266C}" destId="{D44F72E4-0729-4115-9A73-3E36FCB7E5C3}" srcOrd="0" destOrd="0" parTransId="{A2D8F338-F746-4BDA-88A5-ED32C4DC05B9}" sibTransId="{CE68784E-48AE-46AE-897B-95109AADA79C}"/>
    <dgm:cxn modelId="{CC426D18-2A32-4B38-BA12-22EF080BE7F9}" srcId="{E9A55CD3-D416-4DE7-8C31-105330BA266C}" destId="{701475F9-CAD1-46D4-96FC-E0DCF85DE806}" srcOrd="2" destOrd="0" parTransId="{DE9F68DE-3D21-4E1B-97CB-C9F8949FE5AF}" sibTransId="{E51C2E81-5FBC-4DE3-A47B-653DC6AF8E41}"/>
    <dgm:cxn modelId="{78B759D2-82C1-4EAE-A9D7-445879E38D47}" type="presOf" srcId="{BDD3459F-433A-4E28-8437-1F4BDA742B97}" destId="{9641DFA3-BBEE-4640-B877-2D81C34E799B}" srcOrd="0" destOrd="0" presId="urn:microsoft.com/office/officeart/2005/8/layout/matrix2"/>
    <dgm:cxn modelId="{A3BBB5BD-65D9-4951-A9C7-A2617A61595F}" srcId="{E9A55CD3-D416-4DE7-8C31-105330BA266C}" destId="{3D970418-6042-45C1-816E-263B6316B877}" srcOrd="3" destOrd="0" parTransId="{3808D71E-05ED-4842-AE84-5CF80E8302A5}" sibTransId="{4627C604-2F84-42A0-96DF-A0248A3CFD90}"/>
    <dgm:cxn modelId="{5983D565-CE43-4D47-BA53-EF40243F8538}" type="presOf" srcId="{3D970418-6042-45C1-816E-263B6316B877}" destId="{22883F7A-328F-43A4-8E93-38646F0A2961}" srcOrd="0" destOrd="0" presId="urn:microsoft.com/office/officeart/2005/8/layout/matrix2"/>
    <dgm:cxn modelId="{E2502208-86EF-419E-8B40-119668E6B0FA}" type="presParOf" srcId="{3D4E5B2C-026D-4595-8F28-EBE3CF481767}" destId="{FDDF4E91-15DF-4E91-B9D6-76D434F8924D}" srcOrd="0" destOrd="0" presId="urn:microsoft.com/office/officeart/2005/8/layout/matrix2"/>
    <dgm:cxn modelId="{AD3B48DE-5409-4147-936B-3878DBFCE829}" type="presParOf" srcId="{3D4E5B2C-026D-4595-8F28-EBE3CF481767}" destId="{F7BEC001-7AE2-49D5-B8A4-4E745558E1C2}" srcOrd="1" destOrd="0" presId="urn:microsoft.com/office/officeart/2005/8/layout/matrix2"/>
    <dgm:cxn modelId="{422E1718-2169-4FED-80F9-EEA6037A984D}" type="presParOf" srcId="{3D4E5B2C-026D-4595-8F28-EBE3CF481767}" destId="{9641DFA3-BBEE-4640-B877-2D81C34E799B}" srcOrd="2" destOrd="0" presId="urn:microsoft.com/office/officeart/2005/8/layout/matrix2"/>
    <dgm:cxn modelId="{F149E28D-52C6-4B56-95B3-98DAE29269A8}" type="presParOf" srcId="{3D4E5B2C-026D-4595-8F28-EBE3CF481767}" destId="{8762CC25-B6FE-4BEE-873E-70B43A676486}" srcOrd="3" destOrd="0" presId="urn:microsoft.com/office/officeart/2005/8/layout/matrix2"/>
    <dgm:cxn modelId="{7B6368D5-63D9-4C67-B084-790858374386}" type="presParOf" srcId="{3D4E5B2C-026D-4595-8F28-EBE3CF481767}" destId="{22883F7A-328F-43A4-8E93-38646F0A29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4E91-15DF-4E91-B9D6-76D434F8924D}">
      <dsp:nvSpPr>
        <dsp:cNvPr id="0" name=""/>
        <dsp:cNvSpPr/>
      </dsp:nvSpPr>
      <dsp:spPr>
        <a:xfrm>
          <a:off x="2616016" y="0"/>
          <a:ext cx="5810342" cy="581034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EC001-7AE2-49D5-B8A4-4E745558E1C2}">
      <dsp:nvSpPr>
        <dsp:cNvPr id="0" name=""/>
        <dsp:cNvSpPr/>
      </dsp:nvSpPr>
      <dsp:spPr>
        <a:xfrm>
          <a:off x="2993688" y="377672"/>
          <a:ext cx="2324136" cy="23241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Expert systems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Belief networks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Probabilistic networks</a:t>
          </a:r>
          <a:endParaRPr lang="en-US" sz="1200" kern="1200" dirty="0"/>
        </a:p>
      </dsp:txBody>
      <dsp:txXfrm>
        <a:off x="3107143" y="491127"/>
        <a:ext cx="2097226" cy="2097226"/>
      </dsp:txXfrm>
    </dsp:sp>
    <dsp:sp modelId="{9641DFA3-BBEE-4640-B877-2D81C34E799B}">
      <dsp:nvSpPr>
        <dsp:cNvPr id="0" name=""/>
        <dsp:cNvSpPr/>
      </dsp:nvSpPr>
      <dsp:spPr>
        <a:xfrm>
          <a:off x="5724548" y="377672"/>
          <a:ext cx="2324136" cy="2324136"/>
        </a:xfrm>
        <a:prstGeom prst="roundRect">
          <a:avLst/>
        </a:prstGeom>
        <a:solidFill>
          <a:schemeClr val="accent2">
            <a:hueOff val="915447"/>
            <a:satOff val="-16269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Spiritualistic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Syntactic pattern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Structural pattern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AI</a:t>
          </a:r>
          <a:endParaRPr lang="en-US" sz="1200" kern="1200" dirty="0"/>
        </a:p>
      </dsp:txBody>
      <dsp:txXfrm>
        <a:off x="5838003" y="491127"/>
        <a:ext cx="2097226" cy="2097226"/>
      </dsp:txXfrm>
    </dsp:sp>
    <dsp:sp modelId="{8762CC25-B6FE-4BEE-873E-70B43A676486}">
      <dsp:nvSpPr>
        <dsp:cNvPr id="0" name=""/>
        <dsp:cNvSpPr/>
      </dsp:nvSpPr>
      <dsp:spPr>
        <a:xfrm>
          <a:off x="2993688" y="3108532"/>
          <a:ext cx="2324136" cy="2324136"/>
        </a:xfrm>
        <a:prstGeom prst="roundRect">
          <a:avLst/>
        </a:prstGeom>
        <a:solidFill>
          <a:schemeClr val="accent2">
            <a:hueOff val="1830893"/>
            <a:satOff val="-32539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Materialistic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Neural Networks Vision</a:t>
          </a:r>
          <a:endParaRPr lang="en-US" sz="1200" b="1" kern="1200" dirty="0"/>
        </a:p>
      </dsp:txBody>
      <dsp:txXfrm>
        <a:off x="3107143" y="3221987"/>
        <a:ext cx="2097226" cy="2097226"/>
      </dsp:txXfrm>
    </dsp:sp>
    <dsp:sp modelId="{22883F7A-328F-43A4-8E93-38646F0A2961}">
      <dsp:nvSpPr>
        <dsp:cNvPr id="0" name=""/>
        <dsp:cNvSpPr/>
      </dsp:nvSpPr>
      <dsp:spPr>
        <a:xfrm>
          <a:off x="5724548" y="3108532"/>
          <a:ext cx="2324136" cy="2324136"/>
        </a:xfrm>
        <a:prstGeom prst="round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Realistic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Grammatical Inference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Learning</a:t>
          </a:r>
          <a:endParaRPr lang="en-US" sz="1200" kern="1200" dirty="0"/>
        </a:p>
      </dsp:txBody>
      <dsp:txXfrm>
        <a:off x="5838003" y="3221987"/>
        <a:ext cx="2097226" cy="209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CA8B-443A-4B72-8F56-BFF3B5D127FA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AD0D9-F337-4AD9-B6F9-220C1AA28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62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9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1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AD0D9-F337-4AD9-B6F9-220C1AA28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1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107" y="18582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3F2AC-9E40-4242-A269-1B78120FB97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F4F-1BBA-4AB5-B5DA-55087EF67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ira Code Light" panose="020B0409050000020004" pitchFamily="49" charset="0"/>
          <a:ea typeface="Fira Code Light" panose="020B04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piregistry.cms.hh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lia.com/apps/JR8QW57XU4/explorer/browse/NPPES_Dat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ararajan.in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mailto:soundararajan@outlook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092959"/>
            <a:ext cx="5809598" cy="2169531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Pattern Matching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/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From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Silicon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b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</a:b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to</a:t>
            </a:r>
            <a:r>
              <a:rPr lang="en-US" sz="4400" dirty="0" smtClean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Software </a:t>
            </a:r>
            <a:endParaRPr lang="en-US" sz="4400" dirty="0">
              <a:solidFill>
                <a:srgbClr val="FFC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7600" y="5605766"/>
            <a:ext cx="2073189" cy="506627"/>
          </a:xfrm>
        </p:spPr>
        <p:txBody>
          <a:bodyPr>
            <a:normAutofit/>
          </a:bodyPr>
          <a:lstStyle/>
          <a:p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4111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 pattern matching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84981"/>
            <a:ext cx="39624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98" y="56690"/>
            <a:ext cx="2893979" cy="28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203218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Problem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The </a:t>
            </a:r>
            <a:r>
              <a:rPr lang="en-US" dirty="0" smtClean="0"/>
              <a:t>Solution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Pattern Matching in Healthcare</a:t>
            </a:r>
            <a:endParaRPr lang="en-US" sz="2800" dirty="0"/>
          </a:p>
        </p:txBody>
      </p:sp>
      <p:pic>
        <p:nvPicPr>
          <p:cNvPr id="2052" name="Picture 4" descr="Image result for big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4" y="4431574"/>
            <a:ext cx="5644034" cy="22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unstructured data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66" y="120321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SQL and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07" y="1325563"/>
            <a:ext cx="10515600" cy="4884057"/>
          </a:xfrm>
        </p:spPr>
        <p:txBody>
          <a:bodyPr/>
          <a:lstStyle/>
          <a:p>
            <a:r>
              <a:rPr lang="en-US" dirty="0" smtClean="0"/>
              <a:t>SQL Server provider table (but not necessarily bad)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 usable for </a:t>
            </a:r>
            <a:r>
              <a:rPr lang="en-US" dirty="0" err="1" smtClean="0"/>
              <a:t>BigData</a:t>
            </a:r>
            <a:r>
              <a:rPr lang="en-US" dirty="0" smtClean="0"/>
              <a:t> operations because of referential constraints and schema oriented CURD operations.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Mongo DB provider table (but not necessarily the greatest)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 discipline on CURD operations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Key, Value pair.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Flexible for unorthodox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Different Approaches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04397" y="5669195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Grammatical </a:t>
            </a:r>
            <a:r>
              <a:rPr lang="en-US" sz="1600" dirty="0" smtClean="0">
                <a:solidFill>
                  <a:srgbClr val="00B05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Inference</a:t>
            </a:r>
          </a:p>
          <a:p>
            <a:endParaRPr lang="en-US" sz="1600" dirty="0" smtClean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Structural Pattern Recognition</a:t>
            </a:r>
            <a:endParaRPr lang="en-US" sz="1600" dirty="0">
              <a:solidFill>
                <a:srgbClr val="C00000"/>
              </a:solidFill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09929165"/>
              </p:ext>
            </p:extLst>
          </p:nvPr>
        </p:nvGraphicFramePr>
        <p:xfrm>
          <a:off x="-288235" y="858815"/>
          <a:ext cx="11042374" cy="581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815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Structural Pattern Recognition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Text matching for providers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Search for </a:t>
            </a:r>
            <a:r>
              <a:rPr lang="en-US" dirty="0"/>
              <a:t>AUDREY WAROLIN </a:t>
            </a:r>
            <a:r>
              <a:rPr lang="en-US" dirty="0" smtClean="0"/>
              <a:t>in conventional database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  <a:endParaRPr lang="en-US" dirty="0" smtClean="0"/>
          </a:p>
          <a:p>
            <a:pPr lvl="2">
              <a:lnSpc>
                <a:spcPct val="200000"/>
              </a:lnSpc>
            </a:pPr>
            <a:r>
              <a:rPr lang="en-US" dirty="0" smtClean="0"/>
              <a:t>Search the same with </a:t>
            </a:r>
            <a:r>
              <a:rPr lang="en-US" dirty="0" err="1" smtClean="0"/>
              <a:t>Algolia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pPr lvl="3"/>
            <a:r>
              <a:rPr lang="en-US" dirty="0"/>
              <a:t>Typo tolerance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Synonyms</a:t>
            </a:r>
          </a:p>
          <a:p>
            <a:pPr lvl="3">
              <a:lnSpc>
                <a:spcPct val="200000"/>
              </a:lnSpc>
            </a:pPr>
            <a:r>
              <a:rPr lang="en-US" dirty="0"/>
              <a:t>Query Rules</a:t>
            </a:r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428"/>
            <a:ext cx="10515600" cy="1325563"/>
          </a:xfrm>
        </p:spPr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47440" y="2733040"/>
            <a:ext cx="5894661" cy="288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3"/>
              </a:rPr>
              <a:t>http://soundararajan.in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  <a:hlinkClick r:id="rId4"/>
              </a:rPr>
              <a:t>soundararajan@outlook.com</a:t>
            </a:r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400" dirty="0" smtClean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r>
              <a:rPr lang="en-US" sz="1400" dirty="0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twitter.com/</a:t>
            </a:r>
            <a:r>
              <a:rPr lang="en-US" sz="1400" dirty="0" err="1" smtClean="0">
                <a:solidFill>
                  <a:srgbClr val="1DA1F2"/>
                </a:solidFill>
                <a:latin typeface="OCR A Extended" panose="02010509020102010303" pitchFamily="50" charset="0"/>
                <a:ea typeface="Monoid" panose="02000303000000000000" pitchFamily="2" charset="0"/>
              </a:rPr>
              <a:t>soundararajan</a:t>
            </a:r>
            <a:endParaRPr lang="en-US" sz="14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  <a:p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720080" y="3462006"/>
            <a:ext cx="2073189" cy="50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Fira Code Light" panose="020B0409050000020004" pitchFamily="49" charset="0"/>
                <a:ea typeface="Fira Code Light" panose="020B0409050000020004" pitchFamily="49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1DA1F2"/>
              </a:solidFill>
              <a:latin typeface="OCR A Extended" panose="02010509020102010303" pitchFamily="50" charset="0"/>
              <a:ea typeface="Monoid" panose="02000303000000000000" pitchFamily="2" charset="0"/>
            </a:endParaRPr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4" y="3307611"/>
            <a:ext cx="533776" cy="5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website 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57854" y="2668083"/>
            <a:ext cx="498626" cy="4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8" y="4064297"/>
            <a:ext cx="464102" cy="3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Agenda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1505744"/>
            <a:ext cx="11049000" cy="5303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 								4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you all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 me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Philosophy of Pattern matching 					5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Silicon									15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Pattern matching in Silicon wafer inspection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Software	 								15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Pattern matching in Healthcare Information Technologies</a:t>
            </a:r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Pattern Matching in Practice 					60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Algolia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structural pattern matching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Stanford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NLP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library for Grammatical Inference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Google Cloud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Q &amp; A									15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Buffer / Break			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14" descr="Image result for artificial intelligenc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0" y="180181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5" y="5893117"/>
            <a:ext cx="866320" cy="96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About me </a:t>
            </a:r>
            <a:endParaRPr lang="en-US" sz="2800" dirty="0"/>
          </a:p>
        </p:txBody>
      </p:sp>
      <p:pic>
        <p:nvPicPr>
          <p:cNvPr id="2052" name="Picture 4" descr="Image result for annamalai universit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1857" y="453212"/>
            <a:ext cx="1548286" cy="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tree, house and out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57" y="1514700"/>
            <a:ext cx="3037417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0" y="1337086"/>
            <a:ext cx="2796463" cy="209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70" y="3920837"/>
            <a:ext cx="2691949" cy="2691949"/>
          </a:xfrm>
          <a:prstGeom prst="rect">
            <a:avLst/>
          </a:prstGeom>
        </p:spPr>
      </p:pic>
      <p:pic>
        <p:nvPicPr>
          <p:cNvPr id="1028" name="Picture 4" descr="Image result for muthiah polytechnic colle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099" y="1778775"/>
            <a:ext cx="3567853" cy="26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57" y="4067945"/>
            <a:ext cx="3392204" cy="25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Philosophy of Pattern Matching</a:t>
            </a:r>
            <a:endParaRPr lang="en-US" sz="2800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41" y="1149429"/>
            <a:ext cx="9040821" cy="5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Silicon Wafer Inspection</a:t>
            </a:r>
            <a:endParaRPr lang="en-US" sz="2800" dirty="0"/>
          </a:p>
        </p:txBody>
      </p:sp>
      <p:pic>
        <p:nvPicPr>
          <p:cNvPr id="4098" name="Picture 2" descr="Image result for artificial intelligence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0" b="31051"/>
          <a:stretch/>
        </p:blipFill>
        <p:spPr bwMode="auto">
          <a:xfrm>
            <a:off x="14465236" y="-580723"/>
            <a:ext cx="177011" cy="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and to Silicon - the Making of a Chip (full screen) _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600" y="1536064"/>
            <a:ext cx="8178800" cy="460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42557" y="632751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above to start the video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59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problem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360" y="2195661"/>
            <a:ext cx="2850832" cy="2241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1" y="2195661"/>
            <a:ext cx="4625657" cy="2248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40" y="2195661"/>
            <a:ext cx="2912427" cy="2293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246" y="5140959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Shape shifting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6225" y="5140959"/>
            <a:ext cx="2799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Extra / Fewer Shapes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41480" y="5140958"/>
            <a:ext cx="203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Shapes change</a:t>
            </a:r>
          </a:p>
        </p:txBody>
      </p:sp>
    </p:spTree>
    <p:extLst>
      <p:ext uri="{BB962C8B-B14F-4D97-AF65-F5344CB8AC3E}">
        <p14:creationId xmlns:p14="http://schemas.microsoft.com/office/powerpoint/2010/main" val="38235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Solution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8" t="2140" r="5728" b="3974"/>
          <a:stretch/>
        </p:blipFill>
        <p:spPr>
          <a:xfrm>
            <a:off x="3230881" y="1534159"/>
            <a:ext cx="5547360" cy="4947921"/>
          </a:xfrm>
          <a:prstGeom prst="rect">
            <a:avLst/>
          </a:prstGeom>
        </p:spPr>
      </p:pic>
      <p:pic>
        <p:nvPicPr>
          <p:cNvPr id="8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9" r="59261" b="52783"/>
          <a:stretch/>
        </p:blipFill>
        <p:spPr bwMode="auto">
          <a:xfrm>
            <a:off x="2439098" y="1614487"/>
            <a:ext cx="661496" cy="13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36443" b="52588"/>
          <a:stretch/>
        </p:blipFill>
        <p:spPr bwMode="auto">
          <a:xfrm>
            <a:off x="8726072" y="1523139"/>
            <a:ext cx="10002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0" r="23460" b="60568"/>
          <a:stretch/>
        </p:blipFill>
        <p:spPr bwMode="auto">
          <a:xfrm>
            <a:off x="2387601" y="4545423"/>
            <a:ext cx="843280" cy="14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1 2 3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b="52024"/>
          <a:stretch/>
        </p:blipFill>
        <p:spPr bwMode="auto">
          <a:xfrm>
            <a:off x="8778241" y="4602970"/>
            <a:ext cx="1045140" cy="13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role of pattern matching</a:t>
            </a:r>
            <a:endParaRPr lang="en-US" sz="2800" dirty="0"/>
          </a:p>
        </p:txBody>
      </p:sp>
      <p:pic>
        <p:nvPicPr>
          <p:cNvPr id="3" name="How to classify unique DRC results in Calibre 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130" y="1534160"/>
            <a:ext cx="8633740" cy="4856479"/>
          </a:xfrm>
          <a:prstGeom prst="rect">
            <a:avLst/>
          </a:prstGeom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41" y="425837"/>
            <a:ext cx="473887" cy="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Some details …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64" y="1371600"/>
            <a:ext cx="7051472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188</Words>
  <Application>Microsoft Office PowerPoint</Application>
  <PresentationFormat>Widescreen</PresentationFormat>
  <Paragraphs>86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Fira Code Light</vt:lpstr>
      <vt:lpstr>Monoid</vt:lpstr>
      <vt:lpstr>OCR A Extended</vt:lpstr>
      <vt:lpstr>Office Theme</vt:lpstr>
      <vt:lpstr>Pattern Matching From Silicon  to Software </vt:lpstr>
      <vt:lpstr>Agenda</vt:lpstr>
      <vt:lpstr>About me </vt:lpstr>
      <vt:lpstr>Philosophy of Pattern Matching</vt:lpstr>
      <vt:lpstr>Silicon Wafer Inspection</vt:lpstr>
      <vt:lpstr>The problem</vt:lpstr>
      <vt:lpstr>The Solution</vt:lpstr>
      <vt:lpstr>The role of pattern matching</vt:lpstr>
      <vt:lpstr>Some details …</vt:lpstr>
      <vt:lpstr>Pattern Matching in Healthcare</vt:lpstr>
      <vt:lpstr>A note on SQL and noSQL</vt:lpstr>
      <vt:lpstr>Different Approaches</vt:lpstr>
      <vt:lpstr>Structural Pattern Recognition </vt:lpstr>
      <vt:lpstr>Discuss</vt:lpstr>
      <vt:lpstr>Questions</vt:lpstr>
    </vt:vector>
  </TitlesOfParts>
  <Company>The Advisory Board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– From Silicon to Software (in practice)</dc:title>
  <dc:creator>Dakshinamoorthi, Soundararajan</dc:creator>
  <cp:lastModifiedBy>Dakshinamoorthi, Soundararajan</cp:lastModifiedBy>
  <cp:revision>71</cp:revision>
  <dcterms:created xsi:type="dcterms:W3CDTF">2018-05-12T15:24:07Z</dcterms:created>
  <dcterms:modified xsi:type="dcterms:W3CDTF">2018-05-13T19:28:13Z</dcterms:modified>
</cp:coreProperties>
</file>